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860" r:id="rId1"/>
  </p:sldMasterIdLst>
  <p:notesMasterIdLst>
    <p:notesMasterId r:id="rId16"/>
  </p:notesMasterIdLst>
  <p:sldIdLst>
    <p:sldId id="256" r:id="rId2"/>
    <p:sldId id="270" r:id="rId3"/>
    <p:sldId id="258" r:id="rId4"/>
    <p:sldId id="259" r:id="rId5"/>
    <p:sldId id="278" r:id="rId6"/>
    <p:sldId id="261" r:id="rId7"/>
    <p:sldId id="264" r:id="rId8"/>
    <p:sldId id="279" r:id="rId9"/>
    <p:sldId id="277" r:id="rId10"/>
    <p:sldId id="272" r:id="rId11"/>
    <p:sldId id="273" r:id="rId12"/>
    <p:sldId id="274" r:id="rId13"/>
    <p:sldId id="275" r:id="rId14"/>
    <p:sldId id="276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07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3D5C9-C967-6740-9BB1-1BD136613428}" type="datetimeFigureOut">
              <a:rPr lang="en-US" smtClean="0"/>
              <a:pPr/>
              <a:t>5/12/16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BC7EE-92AF-3445-A166-37575389B0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758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6113" y="1447800"/>
            <a:ext cx="7851775" cy="320040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1537447"/>
            <a:ext cx="7826281" cy="1627093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18329"/>
            <a:ext cx="7826281" cy="86061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 2" pitchFamily="18" charset="2"/>
              <a:buNone/>
              <a:defRPr sz="18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B591-1609-634B-AB2A-47A16E500A47}" type="datetime1">
              <a:rPr lang="en-US"/>
              <a:pPr>
                <a:defRPr/>
              </a:pPr>
              <a:t>5/12/16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C0685-A33B-6D4D-8658-162F636F4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2856" y="1600200"/>
            <a:ext cx="3931920" cy="56673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792" y="457200"/>
            <a:ext cx="3474720" cy="510235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2856" y="2240280"/>
            <a:ext cx="3931920" cy="2103120"/>
          </a:xfrm>
        </p:spPr>
        <p:txBody>
          <a:bodyPr rtlCol="0">
            <a:normAutofit/>
          </a:bodyPr>
          <a:lstStyle>
            <a:lvl1pPr marL="0" indent="0"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5E509-AC6F-E74D-8755-E51229030709}" type="datetime1">
              <a:rPr lang="en-US"/>
              <a:pPr>
                <a:defRPr/>
              </a:pPr>
              <a:t>5/12/16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8903-FCB8-904C-A9E7-5B091D110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8577263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1D282-1617-B843-AA10-D44F98614B33}" type="datetime1">
              <a:rPr lang="en-US"/>
              <a:pPr>
                <a:defRPr/>
              </a:pPr>
              <a:t>5/12/16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D744-1D83-2349-851B-369701B67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745038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680-8A33-6F4C-A201-165C566AE9D5}" type="datetime1">
              <a:rPr lang="en-US"/>
              <a:pPr>
                <a:defRPr/>
              </a:pPr>
              <a:t>5/12/16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30E-2F03-C74C-8733-61009C01B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575" y="5563458"/>
            <a:ext cx="3931920" cy="652462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4"/>
          </p:nvPr>
        </p:nvSpPr>
        <p:spPr>
          <a:xfrm>
            <a:off x="282575" y="458788"/>
            <a:ext cx="8577263" cy="3849624"/>
          </a:xfrm>
          <a:noFill/>
          <a:ln w="44450">
            <a:solidFill>
              <a:schemeClr val="bg1"/>
            </a:solidFill>
            <a:miter lim="800000"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BC09-8961-164C-A13A-CC12D7AE9DBB}" type="datetime1">
              <a:rPr lang="en-US"/>
              <a:pPr>
                <a:defRPr/>
              </a:pPr>
              <a:t>5/12/16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9018-1D0E-A546-87BC-D2DEA4D29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1087-5E34-2641-B391-35272F310843}" type="datetime1">
              <a:rPr lang="en-US"/>
              <a:pPr>
                <a:defRPr/>
              </a:pPr>
              <a:t>5/12/16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4BF2-2F60-8945-B527-761077C02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458788"/>
            <a:ext cx="1447800" cy="5792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1350" y="458788"/>
            <a:ext cx="6521450" cy="5792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F7DB-1105-0043-88B1-2C947C3ECF99}" type="datetime1">
              <a:rPr lang="en-US"/>
              <a:pPr>
                <a:defRPr/>
              </a:pPr>
              <a:t>5/12/16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C010-2503-8A4B-82BB-447A163BB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8E64-3D4F-E549-B7E9-48EA6895D21F}" type="datetime1">
              <a:rPr lang="en-US"/>
              <a:pPr>
                <a:defRPr/>
              </a:pPr>
              <a:t>5/12/16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D3340-8BD6-5F49-9B46-136B4AD0E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371725" y="381000"/>
            <a:ext cx="4400550" cy="3048000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50" y="4146363"/>
            <a:ext cx="7856538" cy="1470025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0" y="5620871"/>
            <a:ext cx="7856538" cy="6140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BB9E-CEB4-3B42-B1B9-15943F404132}" type="datetime1">
              <a:rPr lang="en-US"/>
              <a:pPr>
                <a:defRPr/>
              </a:pPr>
              <a:t>5/12/16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B64B-1803-8145-BB3C-F09C489A9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17059"/>
            <a:ext cx="7772400" cy="1655064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662979"/>
            <a:ext cx="7772400" cy="1500187"/>
          </a:xfrm>
        </p:spPr>
        <p:txBody>
          <a:bodyPr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ABAA-F565-224B-82FD-02CFC3BF0BA3}" type="datetime1">
              <a:rPr lang="en-US"/>
              <a:pPr>
                <a:defRPr/>
              </a:pPr>
              <a:t>5/12/16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21800-2639-1D4E-B434-41D62C2E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350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9501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DA39-0ADB-8646-AC27-D027E89D9C12}" type="datetime1">
              <a:rPr lang="en-US"/>
              <a:pPr>
                <a:defRPr/>
              </a:pPr>
              <a:t>5/12/16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984-C0A6-5145-B440-03AC5B4D6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350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50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9397-E91F-1D44-8217-DA3C5D7C1A91}" type="datetime1">
              <a:rPr lang="en-US"/>
              <a:pPr>
                <a:defRPr/>
              </a:pPr>
              <a:t>5/12/16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6AAA-65CA-594D-8DF2-7B5E973E9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3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0" name="Freeform 9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606BC-9F66-3543-8DB7-85E64B0E9164}" type="datetime1">
              <a:rPr lang="en-US"/>
              <a:pPr>
                <a:defRPr/>
              </a:pPr>
              <a:t>5/12/16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4CE84-C964-A448-B1E8-3E9C4E7D8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C6BDC-5F8B-FF4F-B517-6F1E6B8E5A4E}" type="datetime1">
              <a:rPr lang="en-US"/>
              <a:pPr>
                <a:defRPr/>
              </a:pPr>
              <a:t>5/12/16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C9D2-C6F3-994F-B3FA-DE5F6E33B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40" y="802910"/>
            <a:ext cx="3474720" cy="1162050"/>
          </a:xfrm>
        </p:spPr>
        <p:txBody>
          <a:bodyPr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010" y="449705"/>
            <a:ext cx="3931920" cy="57813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340" y="2057399"/>
            <a:ext cx="3474720" cy="37338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CED8-E5E5-0A49-9F41-6A6990C19659}" type="datetime1">
              <a:rPr lang="en-US"/>
              <a:pPr>
                <a:defRPr/>
              </a:pPr>
              <a:t>5/12/16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609A-EAB7-4A41-AC6E-1E3F3BBB0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41350" y="107950"/>
            <a:ext cx="785653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9125" y="1600200"/>
            <a:ext cx="78787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62E7B9C-2C2C-4B4B-A4CC-021567349C02}" type="datetime1">
              <a:rPr lang="en-US"/>
              <a:pPr>
                <a:defRPr/>
              </a:pPr>
              <a:t>5/12/16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988" y="6356350"/>
            <a:ext cx="2895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762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99FC007-711A-3741-9740-BAD858BE1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9pPr>
    </p:titleStyle>
    <p:bodyStyle>
      <a:lvl1pPr marL="349250" indent="-349250" algn="l" rtl="0" eaLnBrk="0" fontAlgn="base" hangingPunct="0">
        <a:spcBef>
          <a:spcPts val="2000"/>
        </a:spcBef>
        <a:spcAft>
          <a:spcPct val="0"/>
        </a:spcAft>
        <a:buFont typeface="Wingdings 2" charset="2"/>
        <a:buChar char="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6837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63650" indent="-295275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622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hornik@bus.ucf.edu" TargetMode="External"/><Relationship Id="rId3" Type="http://schemas.openxmlformats.org/officeDocument/2006/relationships/hyperlink" Target="http://acg6415.wikispaces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flipboard.com/section/cybersecurity-bQ0RcU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/>
        <p:txBody>
          <a:bodyPr rIns="30479"/>
          <a:lstStyle/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dirty="0"/>
              <a:t>ACG 6415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 rIns="30479">
            <a:normAutofit/>
          </a:bodyPr>
          <a:lstStyle/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/>
              <a:t>Advanced Accounting Information Systems</a:t>
            </a:r>
            <a:endParaRPr lang="en-US" sz="2800" dirty="0" smtClean="0"/>
          </a:p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 smtClean="0"/>
              <a:t>Summer </a:t>
            </a:r>
            <a:r>
              <a:rPr lang="en-US" sz="2800" dirty="0" smtClean="0"/>
              <a:t>2016</a:t>
            </a:r>
            <a:endParaRPr lang="en-US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6" name="Picture 5" descr="Building_0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58561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 - Tutorial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4" name="Picture 3" descr="Building_0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-2088" y="17526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67881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4" name="Picture 3" descr="Building_0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08364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- Office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Building_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79676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Report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You have been hired to conduct an IT control review</a:t>
            </a:r>
          </a:p>
          <a:p>
            <a:r>
              <a:rPr lang="en-US" dirty="0" smtClean="0"/>
              <a:t>Examine the office locations</a:t>
            </a:r>
          </a:p>
          <a:p>
            <a:pPr lvl="1"/>
            <a:r>
              <a:rPr lang="en-US" dirty="0" smtClean="0"/>
              <a:t>Each office</a:t>
            </a:r>
          </a:p>
          <a:p>
            <a:pPr lvl="1"/>
            <a:r>
              <a:rPr lang="en-US" dirty="0" smtClean="0"/>
              <a:t>Each Cubicle</a:t>
            </a:r>
          </a:p>
          <a:p>
            <a:pPr lvl="1"/>
            <a:r>
              <a:rPr lang="en-US" dirty="0" smtClean="0"/>
              <a:t>Each room</a:t>
            </a:r>
          </a:p>
          <a:p>
            <a:r>
              <a:rPr lang="en-US" dirty="0" smtClean="0"/>
              <a:t>Note controls in place</a:t>
            </a:r>
          </a:p>
          <a:p>
            <a:r>
              <a:rPr lang="en-US" dirty="0" smtClean="0"/>
              <a:t>Note missing controls</a:t>
            </a:r>
          </a:p>
          <a:p>
            <a:r>
              <a:rPr lang="en-US" dirty="0" smtClean="0"/>
              <a:t>Prepare report summarizing your findings</a:t>
            </a:r>
          </a:p>
          <a:p>
            <a:r>
              <a:rPr lang="en-US" dirty="0" smtClean="0"/>
              <a:t>Include a table that shows:</a:t>
            </a:r>
          </a:p>
          <a:p>
            <a:pPr lvl="1"/>
            <a:r>
              <a:rPr lang="en-US" dirty="0" smtClean="0"/>
              <a:t>Place Visited</a:t>
            </a:r>
          </a:p>
          <a:p>
            <a:pPr lvl="1"/>
            <a:r>
              <a:rPr lang="en-US" dirty="0" smtClean="0"/>
              <a:t>Control found</a:t>
            </a:r>
          </a:p>
          <a:p>
            <a:pPr lvl="1"/>
            <a:r>
              <a:rPr lang="en-US" dirty="0" smtClean="0"/>
              <a:t>Control Missing</a:t>
            </a:r>
          </a:p>
          <a:p>
            <a:pPr lvl="1"/>
            <a:r>
              <a:rPr lang="en-US" dirty="0" smtClean="0"/>
              <a:t>Recommended Fix (if necessary)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Gain a strong grounding in computer and network security.</a:t>
            </a:r>
          </a:p>
          <a:p>
            <a:r>
              <a:rPr lang="en-US" dirty="0" smtClean="0"/>
              <a:t>Learn the factors related to the plan-protect-respond cycle of IT security.</a:t>
            </a:r>
          </a:p>
          <a:p>
            <a:r>
              <a:rPr lang="en-US" dirty="0" smtClean="0"/>
              <a:t>Acquire an understanding of networking concepts.</a:t>
            </a:r>
          </a:p>
          <a:p>
            <a:r>
              <a:rPr lang="en-US" dirty="0" smtClean="0"/>
              <a:t>Understand the importance of IT security to the accounting profession.</a:t>
            </a:r>
          </a:p>
          <a:p>
            <a:r>
              <a:rPr lang="en-US" dirty="0" smtClean="0"/>
              <a:t>This course is learning about defense so we will learn about many threats and how they exploit vulnerabilities but we will NOT be using these exploits in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Syllabus Highlights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Dr. Steven Hornik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email: </a:t>
            </a:r>
            <a:r>
              <a:rPr lang="en-US" u="sng" dirty="0">
                <a:solidFill>
                  <a:srgbClr val="009999"/>
                </a:solidFill>
                <a:hlinkClick r:id="rId2"/>
              </a:rPr>
              <a:t>shornik</a:t>
            </a:r>
            <a:r>
              <a:rPr lang="en-US" u="sng" dirty="0" smtClean="0">
                <a:solidFill>
                  <a:srgbClr val="009999"/>
                </a:solidFill>
                <a:hlinkClick r:id="rId2"/>
              </a:rPr>
              <a:t>@ucf.edu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Course Webpage: </a:t>
            </a:r>
            <a:r>
              <a:rPr lang="en-US" u="sng" dirty="0">
                <a:solidFill>
                  <a:srgbClr val="009999"/>
                </a:solidFill>
                <a:hlinkClick r:id="rId3"/>
              </a:rPr>
              <a:t>http://acg6415.wikispaces.com/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Office Hours</a:t>
            </a:r>
            <a:r>
              <a:rPr lang="en-US" dirty="0" smtClean="0"/>
              <a:t>: Monday and Wednesday 4:00-5:00 and by appointment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Office: BA1 </a:t>
            </a:r>
            <a:r>
              <a:rPr lang="en-US" sz="2800" dirty="0" smtClean="0"/>
              <a:t>432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685800"/>
          </a:xfrm>
        </p:spPr>
        <p:txBody>
          <a:bodyPr rIns="30479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ea typeface="+mj-ea"/>
                <a:cs typeface="+mj-cs"/>
              </a:rPr>
              <a:t>Text Book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7772400" cy="4191000"/>
          </a:xfrm>
        </p:spPr>
        <p:txBody>
          <a:bodyPr rIns="30479"/>
          <a:lstStyle/>
          <a:p>
            <a:pPr eaLnBrk="1" hangingPunct="1"/>
            <a:r>
              <a:rPr lang="en-US" dirty="0" smtClean="0"/>
              <a:t>Corporate Computer and Network Security, 4th  Edition by Randall J. Boyle and Raymond R. </a:t>
            </a:r>
            <a:r>
              <a:rPr lang="en-US" dirty="0" err="1" smtClean="0"/>
              <a:t>Panko</a:t>
            </a:r>
            <a:endParaRPr lang="en-US" dirty="0" smtClean="0"/>
          </a:p>
          <a:p>
            <a:pPr eaLnBrk="1" hangingPunct="1"/>
            <a:endParaRPr lang="en-US" dirty="0"/>
          </a:p>
        </p:txBody>
      </p:sp>
      <p:pic>
        <p:nvPicPr>
          <p:cNvPr id="5" name="Picture 4" descr="01335451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034" y="2895600"/>
            <a:ext cx="2471208" cy="32766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Components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438400" y="2209800"/>
          <a:ext cx="4511479" cy="33375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707539"/>
                <a:gridCol w="8039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Assessment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Points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 – Ch</a:t>
                      </a:r>
                      <a:r>
                        <a:rPr lang="en-US" baseline="0" dirty="0" smtClean="0"/>
                        <a:t> 1-4, A Multiple- 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</a:t>
                      </a:r>
                      <a:r>
                        <a:rPr lang="en-US" baseline="0" dirty="0" smtClean="0"/>
                        <a:t> – Ch 1-4, A &amp; Readings -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</a:t>
                      </a:r>
                      <a:r>
                        <a:rPr lang="en-US" baseline="0" dirty="0" smtClean="0"/>
                        <a:t> Ch 5-10  Multiple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 Ch 5-10 &amp; Readings –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Access</a:t>
                      </a:r>
                      <a:r>
                        <a:rPr lang="en-US" baseline="0" dirty="0" smtClean="0"/>
                        <a:t> Control Simulation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Security in the News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Participation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Points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650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Grading Scale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057400"/>
            <a:ext cx="3810000" cy="4114800"/>
          </a:xfrm>
        </p:spPr>
        <p:txBody>
          <a:bodyPr rIns="30479"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 4.00 100-93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A- 3.75 92-90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B+ 3.25 89-86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 3.00 85-83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B- 2.75 82-80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C+ 2.25 79-76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 2.00 75-73</a:t>
            </a:r>
            <a:r>
              <a:rPr lang="en-US" sz="2800" dirty="0">
                <a:ea typeface="+mn-ea"/>
                <a:cs typeface="+mn-cs"/>
              </a:rPr>
              <a:t> </a:t>
            </a:r>
          </a:p>
        </p:txBody>
      </p:sp>
      <p:sp>
        <p:nvSpPr>
          <p:cNvPr id="22532" name="Rectangle 3"/>
          <p:cNvSpPr>
            <a:spLocks/>
          </p:cNvSpPr>
          <p:nvPr/>
        </p:nvSpPr>
        <p:spPr bwMode="auto">
          <a:xfrm>
            <a:off x="4648200" y="2743200"/>
            <a:ext cx="3848100" cy="189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C- 1.75 72-70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D+ 1.25 69-66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 1.00 65-63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D- 0.75 62-60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F 0.00 &lt;59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 dirty="0"/>
              <a:t>Exams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/>
              <a:t>Two Part Exams</a:t>
            </a:r>
          </a:p>
          <a:p>
            <a:pPr lvl="1" eaLnBrk="1" hangingPunct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 smtClean="0"/>
              <a:t>Multiple </a:t>
            </a:r>
            <a:r>
              <a:rPr lang="en-US" dirty="0"/>
              <a:t>choice</a:t>
            </a:r>
          </a:p>
          <a:p>
            <a:pPr lvl="2" eaLnBrk="1" hangingPunct="1"/>
            <a:r>
              <a:rPr lang="en-US" dirty="0" smtClean="0"/>
              <a:t>Matching</a:t>
            </a:r>
          </a:p>
          <a:p>
            <a:pPr lvl="3" eaLnBrk="1" hangingPunct="1"/>
            <a:r>
              <a:rPr lang="en-US" dirty="0" smtClean="0"/>
              <a:t>Time Limit ~ 75 minutes</a:t>
            </a:r>
          </a:p>
          <a:p>
            <a:pPr lvl="1" eaLnBrk="1" hangingPunct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/>
              <a:t>Short-</a:t>
            </a:r>
            <a:r>
              <a:rPr lang="en-US" dirty="0" smtClean="0"/>
              <a:t>answer / Essay (with Notes/Book)</a:t>
            </a:r>
          </a:p>
          <a:p>
            <a:pPr lvl="3" eaLnBrk="1" hangingPunct="1"/>
            <a:r>
              <a:rPr lang="en-US" dirty="0" smtClean="0"/>
              <a:t>Time Limit 3.5 hours</a:t>
            </a:r>
          </a:p>
          <a:p>
            <a:pPr lvl="1" eaLnBrk="1" hangingPunct="1"/>
            <a:r>
              <a:rPr lang="en-US" dirty="0" smtClean="0"/>
              <a:t>Exams can be taken in any order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FlipBoard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Magazine – </a:t>
            </a:r>
            <a:r>
              <a:rPr lang="en-US" dirty="0" smtClean="0">
                <a:hlinkClick r:id="rId2"/>
              </a:rPr>
              <a:t>CyberSecurity</a:t>
            </a:r>
            <a:endParaRPr lang="en-US" dirty="0" smtClean="0"/>
          </a:p>
          <a:p>
            <a:r>
              <a:rPr lang="en-US" dirty="0" smtClean="0"/>
              <a:t>Quick Demo…</a:t>
            </a:r>
          </a:p>
          <a:p>
            <a:r>
              <a:rPr lang="en-US" dirty="0" smtClean="0"/>
              <a:t>In Class Discussions (Participation)</a:t>
            </a:r>
          </a:p>
          <a:p>
            <a:r>
              <a:rPr lang="en-US" dirty="0" smtClean="0"/>
              <a:t>Security in the News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Locate an article/video, etc. related to a security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Add an article to our class </a:t>
            </a:r>
            <a:r>
              <a:rPr lang="en-US" dirty="0" err="1" smtClean="0"/>
              <a:t>FlipBoard</a:t>
            </a:r>
            <a:endParaRPr lang="en-US" dirty="0" smtClean="0"/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summary of what happened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Detail the breach that occurred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accent6"/>
                </a:solidFill>
              </a:rPr>
              <a:t>Provide a description of what control could have prevented/detected the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Quality counts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No duplicate articles allowed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hibi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xhibit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Exhibi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0000"/>
                <a:satMod val="110000"/>
                <a:lumMod val="70000"/>
              </a:schemeClr>
            </a:gs>
            <a:gs pos="50000">
              <a:schemeClr val="phClr">
                <a:tint val="80000"/>
                <a:satMod val="135000"/>
              </a:schemeClr>
            </a:gs>
            <a:gs pos="100000">
              <a:schemeClr val="phClr">
                <a:tint val="3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10000"/>
                <a:lumMod val="70000"/>
              </a:schemeClr>
            </a:gs>
            <a:gs pos="65000">
              <a:schemeClr val="phClr">
                <a:shade val="90000"/>
                <a:satMod val="200000"/>
                <a:lumMod val="110000"/>
              </a:schemeClr>
            </a:gs>
            <a:gs pos="100000">
              <a:schemeClr val="phClr">
                <a:tint val="90000"/>
                <a:shade val="100000"/>
                <a:satMod val="250000"/>
                <a:lumMod val="150000"/>
              </a:schemeClr>
            </a:gs>
          </a:gsLst>
          <a:lin ang="16200000" scaled="1"/>
        </a:gradFill>
      </a:fillStyleLst>
      <a:lnStyleLst>
        <a:ln w="31750" cap="flat" cmpd="sng" algn="ctr">
          <a:solidFill>
            <a:schemeClr val="phClr"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alpha val="95000"/>
            </a:schemeClr>
          </a:solidFill>
          <a:prstDash val="solid"/>
        </a:ln>
        <a:ln w="50800" cap="flat" cmpd="sng" algn="ctr">
          <a:solidFill>
            <a:schemeClr val="phClr">
              <a:alpha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5000" endPos="15000" dist="50800" dir="5400000" sy="-100000" rotWithShape="0"/>
          </a:effectLst>
        </a:effectStyle>
        <a:effectStyle>
          <a:effectLst>
            <a:innerShdw blurRad="76200" dist="25400" dir="5400000">
              <a:srgbClr val="FFFFFF">
                <a:alpha val="50000"/>
              </a:srgbClr>
            </a:innerShdw>
            <a:outerShdw blurRad="254000" dist="254000" dir="5400000" sx="90000" sy="-30000" rotWithShape="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  <a:lumMod val="30000"/>
              </a:schemeClr>
              <a:schemeClr val="phClr">
                <a:tint val="70000"/>
                <a:satMod val="500000"/>
                <a:lumMod val="5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Exhibit.thmx</Template>
  <TotalTime>348</TotalTime>
  <Pages>0</Pages>
  <Words>467</Words>
  <Characters>0</Characters>
  <Application>Microsoft Macintosh PowerPoint</Application>
  <PresentationFormat>On-screen Show (4:3)</PresentationFormat>
  <Lines>0</Lines>
  <Paragraphs>99</Paragraphs>
  <Slides>14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Exhibit</vt:lpstr>
      <vt:lpstr>ACG 6415</vt:lpstr>
      <vt:lpstr>Course Objectives</vt:lpstr>
      <vt:lpstr>Syllabus Highlights</vt:lpstr>
      <vt:lpstr>Text Book</vt:lpstr>
      <vt:lpstr>Grade Components</vt:lpstr>
      <vt:lpstr>Grading Scale</vt:lpstr>
      <vt:lpstr>Exams</vt:lpstr>
      <vt:lpstr>FlipBoard</vt:lpstr>
      <vt:lpstr>Security In The News</vt:lpstr>
      <vt:lpstr>Access Control Simulation</vt:lpstr>
      <vt:lpstr>Access Control Simulation - Tutorial</vt:lpstr>
      <vt:lpstr>Access Control Simulation</vt:lpstr>
      <vt:lpstr>Access Control - Office</vt:lpstr>
      <vt:lpstr>Access Control Report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ACG 5405 Intro</dc:title>
  <dc:subject/>
  <dc:creator>shornik</dc:creator>
  <cp:keywords/>
  <dc:description/>
  <cp:lastModifiedBy>Steven Hornik</cp:lastModifiedBy>
  <cp:revision>46</cp:revision>
  <dcterms:created xsi:type="dcterms:W3CDTF">2016-05-12T13:02:24Z</dcterms:created>
  <dcterms:modified xsi:type="dcterms:W3CDTF">2016-05-12T13:05:18Z</dcterms:modified>
</cp:coreProperties>
</file>